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58" r:id="rId7"/>
    <p:sldId id="262" r:id="rId8"/>
    <p:sldId id="261" r:id="rId9"/>
    <p:sldId id="263" r:id="rId10"/>
    <p:sldId id="264" r:id="rId11"/>
    <p:sldId id="265" r:id="rId12"/>
    <p:sldId id="266" r:id="rId13"/>
    <p:sldId id="269" r:id="rId14"/>
    <p:sldId id="290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9" r:id="rId23"/>
    <p:sldId id="278" r:id="rId24"/>
    <p:sldId id="280" r:id="rId25"/>
    <p:sldId id="277" r:id="rId26"/>
    <p:sldId id="281" r:id="rId27"/>
    <p:sldId id="282" r:id="rId28"/>
    <p:sldId id="286" r:id="rId29"/>
    <p:sldId id="289" r:id="rId30"/>
    <p:sldId id="284" r:id="rId31"/>
    <p:sldId id="285" r:id="rId32"/>
    <p:sldId id="283" r:id="rId33"/>
    <p:sldId id="287" r:id="rId34"/>
    <p:sldId id="288" r:id="rId35"/>
    <p:sldId id="291" r:id="rId36"/>
    <p:sldId id="292" r:id="rId37"/>
    <p:sldId id="268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9" autoAdjust="0"/>
    <p:restoredTop sz="94660"/>
  </p:normalViewPr>
  <p:slideViewPr>
    <p:cSldViewPr>
      <p:cViewPr>
        <p:scale>
          <a:sx n="80" d="100"/>
          <a:sy n="80" d="100"/>
        </p:scale>
        <p:origin x="-1422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9C78-80BB-4BB4-87AD-17B487BCE63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Bauhaus 93" pitchFamily="82" charset="0"/>
              </a:rPr>
              <a:t>C++ is Fun</a:t>
            </a:r>
            <a:r>
              <a:rPr lang="en-US" sz="53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smtClean="0"/>
              <a:t>Turbine/Warner Bros.!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/>
              <a:t>Russell Hanson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5148263" cy="489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2024063"/>
            <a:ext cx="6477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7381" t="14666" r="48333" b="30667"/>
          <a:stretch>
            <a:fillRect/>
          </a:stretch>
        </p:blipFill>
        <p:spPr bwMode="auto">
          <a:xfrm>
            <a:off x="609600" y="457200"/>
            <a:ext cx="777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Operators in C++ and operator precedence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online at: Operator Precedence and </a:t>
            </a:r>
            <a:r>
              <a:rPr lang="en-US" dirty="0" err="1" smtClean="0"/>
              <a:t>Associativity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msdn.microsoft.com/en-us/library/126fe14k.aspx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762000"/>
          <a:ext cx="6781800" cy="5374798"/>
        </p:xfrm>
        <a:graphic>
          <a:graphicData uri="http://schemas.openxmlformats.org/drawingml/2006/table">
            <a:tbl>
              <a:tblPr/>
              <a:tblGrid>
                <a:gridCol w="1695450"/>
                <a:gridCol w="1695450"/>
                <a:gridCol w="1695450"/>
                <a:gridCol w="1695450"/>
              </a:tblGrid>
              <a:tr h="179163">
                <a:tc>
                  <a:txBody>
                    <a:bodyPr/>
                    <a:lstStyle/>
                    <a:p>
                      <a:r>
                        <a:rPr lang="en-US" sz="1100" dirty="0"/>
                        <a:t>Level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Operator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Description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Grouping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1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::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scope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4919">
                <a:tc>
                  <a:txBody>
                    <a:bodyPr/>
                    <a:lstStyle/>
                    <a:p>
                      <a:r>
                        <a:rPr lang="en-US" sz="1100"/>
                        <a:t>2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() [] . -&gt; ++ -- dynamic_cast static_cast reinterpret_cast const_cast typeid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postfix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791">
                <a:tc rowSpan="3">
                  <a:txBody>
                    <a:bodyPr/>
                    <a:lstStyle/>
                    <a:p>
                      <a:r>
                        <a:rPr lang="en-US" sz="1100"/>
                        <a:t>3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++ -- ~ ! sizeof new delete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unary (prefix)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100"/>
                        <a:t>Right-to-left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* &amp;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indirection and reference (pointers)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+ -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unary sign operator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4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(type)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type casting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Right-to-left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923">
                <a:tc>
                  <a:txBody>
                    <a:bodyPr/>
                    <a:lstStyle/>
                    <a:p>
                      <a:r>
                        <a:rPr lang="en-US" sz="1100"/>
                        <a:t>5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.* -&gt;*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pointer-to-member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6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* / %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multiplicative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7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+ -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additive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8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&lt;&lt; &gt;&gt;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shift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9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&lt; &gt; &lt;= &gt;=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relational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10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== !=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equality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11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&amp;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bitwise AND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12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^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bitwise XOR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13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|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bitwise OR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14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&amp;&amp;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logical AND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15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||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logical OR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16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?: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conditional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Right-to-left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215">
                <a:tc>
                  <a:txBody>
                    <a:bodyPr/>
                    <a:lstStyle/>
                    <a:p>
                      <a:r>
                        <a:rPr lang="en-US" sz="1100"/>
                        <a:t>17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= *= /= %= += -= &gt;&gt;= &lt;&lt;= &amp;= ^= |=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assignment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Right-to-left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163">
                <a:tc>
                  <a:txBody>
                    <a:bodyPr/>
                    <a:lstStyle/>
                    <a:p>
                      <a:r>
                        <a:rPr lang="en-US" sz="1100"/>
                        <a:t>18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,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comma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Left-to-right</a:t>
                      </a:r>
                    </a:p>
                  </a:txBody>
                  <a:tcPr marL="33867" marR="33867" marT="16933" marB="1693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457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707484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71600" y="56388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Namespaces allow to group entities like classes, objects and functions under a name. This way the global scope can be divided in "sub-scopes", each one with its own name.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4267200" cy="2037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0007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#include "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50007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stdafx.h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0007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0007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#include &lt;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50007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iostream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0007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0007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#include &lt;string&gt;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using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namespace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std;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exit();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class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Car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private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Year;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string Make;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Speed;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public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Car(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string,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getYear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string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getMake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getSpeed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Accelerate();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getDisplay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Brake();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/>
              <a:t>Car::Car(</a:t>
            </a:r>
            <a:r>
              <a:rPr lang="en-US" sz="1000" dirty="0" err="1" smtClean="0"/>
              <a:t>int</a:t>
            </a:r>
            <a:r>
              <a:rPr lang="en-US" sz="1000" dirty="0" smtClean="0"/>
              <a:t> Yr = 0, string Mk = " ", 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Spd</a:t>
            </a:r>
            <a:r>
              <a:rPr lang="en-US" sz="1000" dirty="0" smtClean="0"/>
              <a:t> = 0) {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/>
              <a:t>Year = Yr;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/>
              <a:t>Make = Mk;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/>
              <a:t>Speed = </a:t>
            </a:r>
            <a:r>
              <a:rPr lang="en-US" sz="1000" dirty="0" err="1" smtClean="0"/>
              <a:t>Spd</a:t>
            </a:r>
            <a:r>
              <a:rPr lang="en-US" sz="1000" dirty="0" smtClean="0"/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/>
              <a:t>}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B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Car::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getYear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"Enter the year of the car: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&gt;&gt; Year;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Year;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string Car::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getMake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"Enter the make and model of the car: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&gt;&gt; Make;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Make;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Car::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getSpeed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"Enter the speed of the car: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&gt;&gt; Speed;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Speed;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Car::Accelerate()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Speed = Speed + 5;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Speed;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Car::Brake()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Speed = Speed - 5;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Speed;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Car::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getDisplay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choice;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"The car is a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getYear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getMake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going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getSpeed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MPH."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Car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getYear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getMake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getSpeed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         Menu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"-----------------------"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1. Accelerate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2. Brake     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3. Exit      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"-----------------------"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"\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nEnter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your choice: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&gt;&gt; choice;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switch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(choice)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1: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"Accelerating"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car.Accelerate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break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2: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"Braking"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car.Brake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break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3: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"Exiting Program"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exit();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break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(choice &lt; 1 || choice &gt; 3)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"\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nYour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choice must be 1-3. Re-enter.\n"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         Menu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"-----------------------"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1. Accelerate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2. Brake     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3. Exit      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"-----------------------"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"\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nEnter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your choice: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&gt;&gt; choice;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(choice != 3);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exit()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(0);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main()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getDisplay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"Press ENTER to exit..."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cin.clear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cin.sync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cin.get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19600" y="0"/>
            <a:ext cx="472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Car::Accelerate()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Speed = Speed + 5;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Speed;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Car::Brake()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Speed = Speed - 5;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Speed;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Car::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getDisplay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choice;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"The car is a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getYear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getMake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going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getSpeed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MPH."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Car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getYear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getMake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getSpeed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         Menu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"-----------------------"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1. Accelerate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2. Brake     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3. Exit      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"-----------------------"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"\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nEnter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your choice: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&gt;&gt; choice;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24000" y="487025"/>
            <a:ext cx="6553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lang="en-US" sz="1000" dirty="0" smtClean="0">
                <a:solidFill>
                  <a:srgbClr val="0000B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switch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(choice)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{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lang="en-US" sz="1000" dirty="0" smtClean="0">
                <a:solidFill>
                  <a:srgbClr val="0000B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case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1: 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lang="en-US" sz="1000" dirty="0" smtClean="0">
                <a:solidFill>
                  <a:srgbClr val="60003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"Accelerating"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car.Accelerate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</a:t>
            </a:r>
            <a:r>
              <a:rPr lang="en-US" sz="1000" dirty="0" smtClean="0">
                <a:solidFill>
                  <a:srgbClr val="0000B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break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lang="en-US" sz="1000" dirty="0" smtClean="0">
                <a:solidFill>
                  <a:srgbClr val="0000B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case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2: 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lang="en-US" sz="1000" dirty="0" smtClean="0">
                <a:solidFill>
                  <a:srgbClr val="60003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"Braking"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car.Brake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</a:t>
            </a:r>
            <a:r>
              <a:rPr lang="en-US" sz="1000" dirty="0" smtClean="0">
                <a:solidFill>
                  <a:srgbClr val="0000B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break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lang="en-US" sz="1000" dirty="0" smtClean="0">
                <a:solidFill>
                  <a:srgbClr val="0000B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case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3: 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lang="en-US" sz="1000" dirty="0" smtClean="0">
                <a:solidFill>
                  <a:srgbClr val="60003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"Exiting Program"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exit();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</a:t>
            </a:r>
            <a:r>
              <a:rPr lang="en-US" sz="1000" dirty="0" smtClean="0">
                <a:solidFill>
                  <a:srgbClr val="0000B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break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(choice &lt; 1 || choice &gt; 3)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"\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nYour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choice must be 1-3. Re-enter.\n"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         Menu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"-----------------------"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1. Accelerate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2. Brake     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3. Exit            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"-----------------------"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"\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nEnter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your choice:   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&gt;&gt; choice;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(choice != 3);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exit()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(0);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main()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getDisplay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endl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&lt;&lt;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0003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"Press ENTER to exit..."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cin.clear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cin.sync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cin.get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B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from binary and text files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8571" t="23333" r="47143" b="45333"/>
          <a:stretch>
            <a:fillRect/>
          </a:stretch>
        </p:blipFill>
        <p:spPr bwMode="auto">
          <a:xfrm>
            <a:off x="1219200" y="533400"/>
            <a:ext cx="7010400" cy="323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88668"/>
            <a:ext cx="532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More at: http://www.cplusplus.com/doc/tutorial/files/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30000" t="23362" r="46429" b="51627"/>
          <a:stretch>
            <a:fillRect/>
          </a:stretch>
        </p:blipFill>
        <p:spPr bwMode="auto">
          <a:xfrm>
            <a:off x="1219200" y="3733800"/>
            <a:ext cx="723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333" t="55333" r="47143" b="11333"/>
          <a:stretch>
            <a:fillRect/>
          </a:stretch>
        </p:blipFill>
        <p:spPr bwMode="auto">
          <a:xfrm>
            <a:off x="838200" y="14478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Return statement and functions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31904" t="14667" r="43684" b="45922"/>
          <a:stretch>
            <a:fillRect/>
          </a:stretch>
        </p:blipFill>
        <p:spPr bwMode="auto">
          <a:xfrm>
            <a:off x="457200" y="11430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1371600"/>
            <a:ext cx="7696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1) First program and introduction to data types and control structures with applications for games learning how to use the programming environment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2) Objects, encapsulation, abstract data types, data protection and scope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3) Basic data structures and how to use them, opening files and performing operations on files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Mini Project 1 Due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4) Algorithms on data structures, algorithms for specific tasks, simple AI and planning type algorithms, game AI algorithms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6) Event-oriented programming, model view controller, map reduce filter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Mini Project 2 Due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7) Basic threads models and some simple databases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SQLlite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8) Graphics programming,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shaders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textures, 3D models and rotations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7) How to download an API and learn how to use functions in that  API, Windows Foundation Classes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8) Designing and implementing a simple game in C++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9) Selected topics - depth controllers like the Microsoft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Kinect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Mini Project 3 Due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10) Selected topics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11) Working on student projects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12) Final project presentations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904" t="52846" r="43684" b="14000"/>
          <a:stretch>
            <a:fillRect/>
          </a:stretch>
        </p:blipFill>
        <p:spPr bwMode="auto">
          <a:xfrm>
            <a:off x="0" y="1447800"/>
            <a:ext cx="911174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 structures</a:t>
            </a:r>
          </a:p>
          <a:p>
            <a:r>
              <a:rPr lang="en-US" dirty="0" smtClean="0"/>
              <a:t>Iteration structures</a:t>
            </a:r>
          </a:p>
          <a:p>
            <a:r>
              <a:rPr lang="en-US" dirty="0" smtClean="0"/>
              <a:t>Jump statements</a:t>
            </a:r>
          </a:p>
          <a:p>
            <a:r>
              <a:rPr lang="en-US" dirty="0" smtClean="0"/>
              <a:t>Selective structure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30238" t="11333" r="45714" b="20667"/>
          <a:stretch>
            <a:fillRect/>
          </a:stretch>
        </p:blipFill>
        <p:spPr bwMode="auto">
          <a:xfrm>
            <a:off x="1219200" y="0"/>
            <a:ext cx="6790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107" t="7011" r="45714" b="46322"/>
          <a:stretch>
            <a:fillRect/>
          </a:stretch>
        </p:blipFill>
        <p:spPr bwMode="auto">
          <a:xfrm>
            <a:off x="609600" y="685799"/>
            <a:ext cx="8305800" cy="572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 l="29762" t="14000" r="44762" b="45333"/>
          <a:stretch>
            <a:fillRect/>
          </a:stretch>
        </p:blipFill>
        <p:spPr bwMode="auto">
          <a:xfrm>
            <a:off x="609600" y="9906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9761" t="7333" r="45238" b="47334"/>
          <a:stretch>
            <a:fillRect/>
          </a:stretch>
        </p:blipFill>
        <p:spPr bwMode="auto">
          <a:xfrm>
            <a:off x="201706" y="533400"/>
            <a:ext cx="894229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761" t="52666" r="45238" b="667"/>
          <a:stretch>
            <a:fillRect/>
          </a:stretch>
        </p:blipFill>
        <p:spPr bwMode="auto">
          <a:xfrm>
            <a:off x="304800" y="762000"/>
            <a:ext cx="8610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 l="24524" t="15333" r="48571" b="49333"/>
          <a:stretch>
            <a:fillRect/>
          </a:stretch>
        </p:blipFill>
        <p:spPr bwMode="auto">
          <a:xfrm>
            <a:off x="304800" y="6858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Arrays, Vectors, and Lists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9530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C++ Array Size: The Size of an Array in C++</a:t>
            </a:r>
          </a:p>
          <a:p>
            <a:r>
              <a:rPr lang="en-US" dirty="0" smtClean="0"/>
              <a:t>Short answer: use </a:t>
            </a:r>
            <a:r>
              <a:rPr lang="en-US" b="1" dirty="0" err="1" smtClean="0"/>
              <a:t>sizeof</a:t>
            </a:r>
            <a:r>
              <a:rPr lang="en-US" b="1" dirty="0" smtClean="0"/>
              <a:t>(array)/</a:t>
            </a:r>
            <a:r>
              <a:rPr lang="en-US" b="1" dirty="0" err="1" smtClean="0"/>
              <a:t>sizeof</a:t>
            </a:r>
            <a:r>
              <a:rPr lang="en-US" b="1" dirty="0" smtClean="0"/>
              <a:t>(element type)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example: </a:t>
            </a:r>
            <a:r>
              <a:rPr lang="en-US" dirty="0" err="1" smtClean="0"/>
              <a:t>sizeof</a:t>
            </a:r>
            <a:r>
              <a:rPr lang="en-US" dirty="0" smtClean="0"/>
              <a:t>(scores)/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), where scores is an array of </a:t>
            </a:r>
            <a:r>
              <a:rPr lang="en-US" dirty="0" err="1" smtClean="0"/>
              <a:t>ints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does not work with pointers.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1202324"/>
            <a:ext cx="526297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&lt;string&gt;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&lt;algorithm&gt;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iostream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using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namespace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std;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bool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sort_strings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string&amp; a,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string&amp; b)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a &lt; b;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main(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argc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char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*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argv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[])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Declare and initialize an array of strings.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 string strings[] = 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"Fox"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"Beetroot"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"Zebra"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"Aardvark"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"Cabbage"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 };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Sort the array with STL sort.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 sort(strings, strings + 5,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sort_strings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=0;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sizeof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(strings)/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sizeof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(string);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++)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 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strings[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] &lt;&lt;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 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OUTPUT: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Aardvark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Beetroot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Cabbage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Fox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Zebra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257800" y="0"/>
            <a:ext cx="3886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iostream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using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namespace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std;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main(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argc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char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*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argv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[])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Multidimensional array of numbers.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We need to specify sizes for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all except the first dimension.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numbers[][3] =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{0, 1, 2},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{3, 4, 5}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row=0; row &lt; 2; row++){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rgbClr val="0000FF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   f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=0;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 3;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++){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numbers[row][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] &lt;&lt;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OUTPUT: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1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2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3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4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5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Arrays, Vectors, and Lists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23571" t="12667" r="51905" b="35333"/>
          <a:stretch>
            <a:fillRect/>
          </a:stretch>
        </p:blipFill>
        <p:spPr bwMode="auto">
          <a:xfrm>
            <a:off x="762000" y="609600"/>
            <a:ext cx="784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 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271" t="36257" r="45217" b="24562"/>
          <a:stretch>
            <a:fillRect/>
          </a:stretch>
        </p:blipFill>
        <p:spPr bwMode="auto">
          <a:xfrm>
            <a:off x="1295400" y="1905000"/>
            <a:ext cx="6629400" cy="431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2954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http://www.microsoft.com/visualstudio/eng/downloads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571" t="46667" r="51905" b="8667"/>
          <a:stretch>
            <a:fillRect/>
          </a:stretch>
        </p:blipFill>
        <p:spPr bwMode="auto">
          <a:xfrm>
            <a:off x="838200" y="7620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990600" y="0"/>
            <a:ext cx="71628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/*	Suppose that we want to input an unknown number of numbers and then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print them out forwards and then backwards, using a vector. We will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push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ints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onto the back of a vector called v. We will then print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each item in v in turn. Finally we will print the vector backwards.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You can download the code from [ Vector.cpp ] but here are the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highlights. First we must declare the facilities we want to use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*/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iostream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&lt;vector&gt;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using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namespace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std;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void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print(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vector&lt;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&gt;&amp; ) 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//utility function outputs a vector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void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print_backwards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(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vector&lt;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&gt; &amp;);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/*Then we describe the main program: */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main()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vector&lt;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&gt; v;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number;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&lt;&lt;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"Input some numbers and then end the input\n"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while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&gt;&gt;number){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v.push_back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(number);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}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//while(more)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print(v);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print_backwards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(v);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}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//main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/* Finally the two procedures that print out the data: */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void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print_backwards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(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vector&lt;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&gt; &amp;a)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=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a.size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()-1;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&gt;=0; --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&lt;&lt; a[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]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" 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"----------------"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&lt;&lt;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}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print_backwards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void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print(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vector&lt;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&gt;&amp; 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=0;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a.size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(); ++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&lt;&lt; a[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]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" 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"----------------"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&lt;&lt;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}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Consolas" pitchFamily="49" charset="0"/>
              </a:rPr>
              <a:t>//print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24286" t="8000" r="48333" b="33478"/>
          <a:stretch>
            <a:fillRect/>
          </a:stretch>
        </p:blipFill>
        <p:spPr bwMode="auto">
          <a:xfrm>
            <a:off x="152400" y="168965"/>
            <a:ext cx="8763000" cy="668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29333" r="50476" b="26667"/>
          <a:stretch>
            <a:fillRect/>
          </a:stretch>
        </p:blipFill>
        <p:spPr bwMode="auto">
          <a:xfrm>
            <a:off x="533400" y="838200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8534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 constructing lists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14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iostream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&lt;list&gt;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 ()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 constructors used in the same order as described above: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std::list&lt;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first;                              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 empty list of </a:t>
            </a:r>
            <a:r>
              <a:rPr lang="en-US" sz="14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ints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std::list&lt;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second (4,100);                     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 four </a:t>
            </a:r>
            <a:r>
              <a:rPr lang="en-US" sz="14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ints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 with value 100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std::list&lt;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third (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second.begin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(),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second.end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());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 iterating through second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std::list&lt;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fourth (third);                     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 a copy of third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 the </a:t>
            </a:r>
            <a:r>
              <a:rPr lang="en-US" sz="14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iterator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 constructor can also be used to construct from arrays: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myints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[] = {16,2,77,29};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std::list&lt;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fifth (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myints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myints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+ 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sizeof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myints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/ 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sizeof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);</a:t>
            </a:r>
          </a:p>
          <a:p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std::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&lt;&lt; 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"The contents of fifth are: "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(std::list&lt;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&gt;::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iterator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it = 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fifth.begin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 it != 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fifth.end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 it++)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std::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&lt;&lt; *it &lt;&lt; 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' '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std::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&lt;&lt; 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'\n'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return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0;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60"/>
          <p:cNvPicPr>
            <a:picLocks noChangeAspect="1" noChangeArrowheads="1"/>
          </p:cNvPicPr>
          <p:nvPr/>
        </p:nvPicPr>
        <p:blipFill>
          <a:blip r:embed="rId2" cstate="print"/>
          <a:srcRect l="28809" t="17490" r="44759" b="667"/>
          <a:stretch>
            <a:fillRect/>
          </a:stretch>
        </p:blipFill>
        <p:spPr bwMode="auto">
          <a:xfrm>
            <a:off x="304800" y="914400"/>
            <a:ext cx="8459190" cy="935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Using the MSDN to find the methods of class list: List&lt;T&gt; Class</a:t>
            </a:r>
            <a:br>
              <a:rPr lang="en-US" sz="2000" dirty="0" smtClean="0"/>
            </a:br>
            <a:r>
              <a:rPr lang="en-US" sz="2000" dirty="0" smtClean="0"/>
              <a:t>(http://msdn.microsoft.com/en-us/library/6sh2ey19.aspx)</a:t>
            </a:r>
            <a:br>
              <a:rPr lang="en-US" sz="2000" dirty="0" smtClean="0"/>
            </a:b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Segoe UI"/>
              </a:rPr>
              <a:t>Represents a strongly typed list of objects that can be accessed by index. Provides methods to search, sort, and manipulate lists.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Program, “Hello World!”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184" t="61805" r="74951" b="20139"/>
          <a:stretch>
            <a:fillRect/>
          </a:stretch>
        </p:blipFill>
        <p:spPr bwMode="auto">
          <a:xfrm>
            <a:off x="304800" y="3200400"/>
            <a:ext cx="856956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438400" y="1447800"/>
            <a:ext cx="2882199" cy="1292662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808080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err="1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iostream</a:t>
            </a:r>
            <a:r>
              <a:rPr lang="en-US" sz="1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8B"/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rgbClr val="00008B"/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std;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2B91A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main() {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&lt;&lt;</a:t>
            </a:r>
            <a:r>
              <a:rPr lang="en-US" sz="1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"Hello World!"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&lt;&lt;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8B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047" t="8000" r="46667" b="4667"/>
          <a:stretch>
            <a:fillRect/>
          </a:stretch>
        </p:blipFill>
        <p:spPr bwMode="auto">
          <a:xfrm>
            <a:off x="152400" y="0"/>
            <a:ext cx="8686800" cy="689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happens when you write a program?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More reading:</a:t>
            </a:r>
          </a:p>
          <a:p>
            <a:pPr>
              <a:buNone/>
            </a:pPr>
            <a:r>
              <a:rPr lang="en-US" dirty="0" smtClean="0"/>
              <a:t>http://www.tenouk.com/ModuleW.html</a:t>
            </a:r>
            <a:endParaRPr lang="en-US" dirty="0"/>
          </a:p>
        </p:txBody>
      </p:sp>
      <p:pic>
        <p:nvPicPr>
          <p:cNvPr id="5122" name="Picture 2" descr="Compiler assembler linker and lo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9600"/>
            <a:ext cx="3705225" cy="5390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Linux/Unix style from the command prompt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190" t="5333" r="44286" b="40000"/>
          <a:stretch>
            <a:fillRect/>
          </a:stretch>
        </p:blipFill>
        <p:spPr bwMode="auto">
          <a:xfrm>
            <a:off x="457200" y="1365455"/>
            <a:ext cx="8305800" cy="549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Program, “Hello World!”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184" t="61805" r="74951" b="20139"/>
          <a:stretch>
            <a:fillRect/>
          </a:stretch>
        </p:blipFill>
        <p:spPr bwMode="auto">
          <a:xfrm>
            <a:off x="304800" y="3200400"/>
            <a:ext cx="856956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438400" y="1447800"/>
            <a:ext cx="2882199" cy="1292662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Consolas" pitchFamily="49" charset="0"/>
              </a:rPr>
              <a:t>#include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itchFamily="49" charset="0"/>
                <a:cs typeface="Consolas" pitchFamily="49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nsolas" pitchFamily="49" charset="0"/>
                <a:cs typeface="Consolas" pitchFamily="49" charset="0"/>
              </a:rPr>
              <a:t>iostream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using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namespace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std;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main()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&lt;&lt;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itchFamily="49" charset="0"/>
                <a:cs typeface="Consolas" pitchFamily="49" charset="0"/>
              </a:rPr>
              <a:t>"Hello World!"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&lt;&lt;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return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itchFamily="49" charset="0"/>
                <a:cs typeface="Consolas" pitchFamily="49" charset="0"/>
              </a:rPr>
              <a:t>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}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09600"/>
            <a:ext cx="8382000" cy="502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#include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&lt;</a:t>
            </a:r>
            <a:r>
              <a:rPr lang="en-US" sz="12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stdafx.h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&gt;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#include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&lt;</a:t>
            </a:r>
            <a:r>
              <a:rPr lang="en-US" sz="12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stdio.h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&gt;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static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void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display(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*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ptr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main(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void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{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x = 5;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*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xptr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&amp;x;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printf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"In main() program:\n"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printf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"x value is %d and is stored at address %p.\n"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 x, &amp;x);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printf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en-US" sz="12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xptr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pointer points to address %p which holds a value of %d.\n"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xptr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 *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xptr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display(x,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xptr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0;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}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void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display(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y,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*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yptr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{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char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[7] = 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"ABCDEF"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 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printf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"In display() function:\n"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printf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"y value is %d and is stored at address %p.\n"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 y, &amp;y);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printf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en-US" sz="12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yptr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pointer points to address %p which holds a value of %d.\n"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yptr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 *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yptr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}</a:t>
            </a:r>
            <a:endParaRPr lang="en-US" sz="1200" dirty="0" smtClean="0">
              <a:ea typeface="Calibri"/>
              <a:cs typeface="Times New Roman"/>
            </a:endParaRP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6103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847</Words>
  <Application>Microsoft Office PowerPoint</Application>
  <PresentationFormat>On-screen Show (4:3)</PresentationFormat>
  <Paragraphs>461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1_Office Theme</vt:lpstr>
      <vt:lpstr>Welcome to  C++ is Fun  at Turbine/Warner Bros.!</vt:lpstr>
      <vt:lpstr>Syllabus</vt:lpstr>
      <vt:lpstr>Visual Studio 2012</vt:lpstr>
      <vt:lpstr>Slide 4</vt:lpstr>
      <vt:lpstr>What happens when you write a program?</vt:lpstr>
      <vt:lpstr>More Linux/Unix style from the command prompt</vt:lpstr>
      <vt:lpstr>First Program, “Hello World!”</vt:lpstr>
      <vt:lpstr>Slide 8</vt:lpstr>
      <vt:lpstr>Slide 9</vt:lpstr>
      <vt:lpstr>Slide 10</vt:lpstr>
      <vt:lpstr>Slide 11</vt:lpstr>
      <vt:lpstr>Slide 12</vt:lpstr>
      <vt:lpstr>Operators in C++ and operator precedence</vt:lpstr>
      <vt:lpstr>Slide 14</vt:lpstr>
      <vt:lpstr>Slide 15</vt:lpstr>
      <vt:lpstr>Slide 16</vt:lpstr>
      <vt:lpstr>Reading from binary and text files</vt:lpstr>
      <vt:lpstr>Slide 18</vt:lpstr>
      <vt:lpstr>Return statement and functions</vt:lpstr>
      <vt:lpstr>Slide 20</vt:lpstr>
      <vt:lpstr>Control Structures</vt:lpstr>
      <vt:lpstr>Control Structures</vt:lpstr>
      <vt:lpstr>Slide 23</vt:lpstr>
      <vt:lpstr>Slide 24</vt:lpstr>
      <vt:lpstr>Slide 25</vt:lpstr>
      <vt:lpstr>Slide 26</vt:lpstr>
      <vt:lpstr>Arrays, Vectors, and Lists</vt:lpstr>
      <vt:lpstr>Slide 28</vt:lpstr>
      <vt:lpstr>Arrays, Vectors, and Lists</vt:lpstr>
      <vt:lpstr>Slide 30</vt:lpstr>
      <vt:lpstr>Slide 31</vt:lpstr>
      <vt:lpstr>Slide 32</vt:lpstr>
      <vt:lpstr>Slide 33</vt:lpstr>
      <vt:lpstr>List</vt:lpstr>
      <vt:lpstr>Using the MSDN to find the methods of class list: List&lt;T&gt; Class (http://msdn.microsoft.com/en-us/library/6sh2ey19.aspx) Represents a strongly typed list of objects that can be accessed by index. Provides methods to search, sort, and manipulate lists.</vt:lpstr>
      <vt:lpstr>First Program, “Hello World!”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C++ at Turbine/Warner Bros.!</dc:title>
  <dc:creator>Russell Hanson</dc:creator>
  <cp:lastModifiedBy>Russell Hanson</cp:lastModifiedBy>
  <cp:revision>48</cp:revision>
  <dcterms:created xsi:type="dcterms:W3CDTF">2013-03-24T23:10:07Z</dcterms:created>
  <dcterms:modified xsi:type="dcterms:W3CDTF">2013-03-25T15:02:51Z</dcterms:modified>
</cp:coreProperties>
</file>